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Inter SemiBold"/>
      <p:regular r:id="rId24"/>
      <p:bold r:id="rId25"/>
      <p:italic r:id="rId26"/>
      <p:boldItalic r:id="rId27"/>
    </p:embeddedFont>
    <p:embeddedFont>
      <p:font typeface="Inter Light"/>
      <p:regular r:id="rId28"/>
      <p:bold r:id="rId29"/>
      <p:italic r:id="rId30"/>
      <p:boldItalic r:id="rId31"/>
    </p:embeddedFont>
    <p:embeddedFont>
      <p:font typeface="Inter"/>
      <p:regular r:id="rId32"/>
      <p:bold r:id="rId33"/>
      <p:italic r:id="rId34"/>
      <p:boldItalic r:id="rId35"/>
    </p:embeddedFont>
    <p:embeddedFont>
      <p:font typeface="Inter Thin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nterSemiBold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SemiBold-italic.fntdata"/><Relationship Id="rId25" Type="http://schemas.openxmlformats.org/officeDocument/2006/relationships/font" Target="fonts/InterSemiBold-bold.fntdata"/><Relationship Id="rId28" Type="http://schemas.openxmlformats.org/officeDocument/2006/relationships/font" Target="fonts/InterLight-regular.fntdata"/><Relationship Id="rId27" Type="http://schemas.openxmlformats.org/officeDocument/2006/relationships/font" Target="fonts/InterSemiBold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Ligh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Light-boldItalic.fntdata"/><Relationship Id="rId30" Type="http://schemas.openxmlformats.org/officeDocument/2006/relationships/font" Target="fonts/InterLight-italic.fntdata"/><Relationship Id="rId11" Type="http://schemas.openxmlformats.org/officeDocument/2006/relationships/slide" Target="slides/slide5.xml"/><Relationship Id="rId33" Type="http://schemas.openxmlformats.org/officeDocument/2006/relationships/font" Target="fonts/Inter-bold.fntdata"/><Relationship Id="rId10" Type="http://schemas.openxmlformats.org/officeDocument/2006/relationships/slide" Target="slides/slide4.xml"/><Relationship Id="rId32" Type="http://schemas.openxmlformats.org/officeDocument/2006/relationships/font" Target="fonts/Inter-regular.fntdata"/><Relationship Id="rId13" Type="http://schemas.openxmlformats.org/officeDocument/2006/relationships/slide" Target="slides/slide7.xml"/><Relationship Id="rId35" Type="http://schemas.openxmlformats.org/officeDocument/2006/relationships/font" Target="fonts/Inter-boldItalic.fntdata"/><Relationship Id="rId12" Type="http://schemas.openxmlformats.org/officeDocument/2006/relationships/slide" Target="slides/slide6.xml"/><Relationship Id="rId34" Type="http://schemas.openxmlformats.org/officeDocument/2006/relationships/font" Target="fonts/Inter-italic.fntdata"/><Relationship Id="rId15" Type="http://schemas.openxmlformats.org/officeDocument/2006/relationships/slide" Target="slides/slide9.xml"/><Relationship Id="rId37" Type="http://schemas.openxmlformats.org/officeDocument/2006/relationships/font" Target="fonts/InterThin-bold.fntdata"/><Relationship Id="rId14" Type="http://schemas.openxmlformats.org/officeDocument/2006/relationships/slide" Target="slides/slide8.xml"/><Relationship Id="rId36" Type="http://schemas.openxmlformats.org/officeDocument/2006/relationships/font" Target="fonts/InterThin-regular.fntdata"/><Relationship Id="rId17" Type="http://schemas.openxmlformats.org/officeDocument/2006/relationships/slide" Target="slides/slide11.xml"/><Relationship Id="rId39" Type="http://schemas.openxmlformats.org/officeDocument/2006/relationships/font" Target="fonts/InterThin-boldItalic.fntdata"/><Relationship Id="rId16" Type="http://schemas.openxmlformats.org/officeDocument/2006/relationships/slide" Target="slides/slide10.xml"/><Relationship Id="rId38" Type="http://schemas.openxmlformats.org/officeDocument/2006/relationships/font" Target="fonts/InterThin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2cf49719c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2cf49719c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399d4c73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399d4c73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39a1097717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39a1097717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49da6bdd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49da6bdd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349da6bddf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349da6bddf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4cb411b894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34cb411b894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4d46e7015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34d46e7015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2cf49719c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32cf49719c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2d857b89c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32d857b89c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2cf49719c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2cf49719c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D1D"/>
              </a:buClr>
              <a:buSzPts val="2400"/>
              <a:buFont typeface="Inter"/>
              <a:buChar char="●"/>
            </a:pPr>
            <a:r>
              <a:rPr lang="en" sz="24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Conflicting nutritional ideals and increasingly processed food products make it difficult to make good choices when grocery shopping.</a:t>
            </a:r>
            <a:endParaRPr sz="24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2cf49719c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2cf49719c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3832700d5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3832700d5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2d857b89c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2d857b89c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2cf49719c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2cf49719c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39a1097717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39a1097717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39a1097717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39a1097717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2cf49719c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2cf49719c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6" name="Google Shape;66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8" name="Google Shape;6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73" name="Google Shape;7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7" name="Google Shape;7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" name="Google Shape;89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" name="Google Shape;93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" name="Google Shape;102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3" name="Google Shape;103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4" name="Google Shape;104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1" name="Google Shape;111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3" name="Google Shape;113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8" name="Google Shape;118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9" name="Google Shape;119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20" name="Google Shape;120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21" name="Google Shape;121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7" name="Google Shape;157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6" name="Google Shape;166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71" name="Google Shape;171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" name="Google Shape;174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8" name="Google Shape;178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9" name="Google Shape;179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3" name="Google Shape;193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5" name="Google Shape;195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7" name="Google Shape;197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9" name="Google Shape;199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1" name="Google Shape;201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3" name="Google Shape;203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4" name="Google Shape;204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9" name="Google Shape;209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12" name="Google Shape;212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17" name="Google Shape;217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0" name="Google Shape;220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1" name="Google Shape;221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2" name="Google Shape;222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3" name="Google Shape;223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4" name="Google Shape;224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25" name="Google Shape;225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8" name="Google Shape;228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0" name="Google Shape;230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1" name="Google Shape;231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2" name="Google Shape;232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3" name="Google Shape;233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4" name="Google Shape;234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5" name="Google Shape;235;p3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6" name="Google Shape;236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0" name="Google Shape;240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1" name="Google Shape;241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2" name="Google Shape;242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4" name="Google Shape;244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5" name="Google Shape;245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6" name="Google Shape;246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7" name="Google Shape;247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8" name="Google Shape;248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9" name="Google Shape;249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0" name="Google Shape;250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1" name="Google Shape;251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2" name="Google Shape;252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3" name="Google Shape;253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4" name="Google Shape;254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55" name="Google Shape;255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7" name="Google Shape;26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6" name="Google Shape;27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7" name="Google Shape;28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8" name="Google Shape;28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92" name="Google Shape;29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6" name="Google Shape;29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1" name="Google Shape;30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4" name="Google Shape;30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5" name="Google Shape;30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1" name="Google Shape;31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9" name="Google Shape;31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2" name="Google Shape;33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3" name="Google Shape;33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4" name="Google Shape;33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6" name="Google Shape;33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2" name="Google Shape;34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6" name="Google Shape;34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9" name="Google Shape;34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0" name="Google Shape;35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2" name="Google Shape;35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5" name="Google Shape;35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0" name="Google Shape;36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2" name="Google Shape;36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3" name="Google Shape;36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4" name="Google Shape;36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7" name="Google Shape;37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4.jpg"/><Relationship Id="rId5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3"/>
          <p:cNvSpPr txBox="1"/>
          <p:nvPr>
            <p:ph type="title"/>
          </p:nvPr>
        </p:nvSpPr>
        <p:spPr>
          <a:xfrm>
            <a:off x="560525" y="1674625"/>
            <a:ext cx="8137800" cy="25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Curated</a:t>
            </a:r>
            <a:r>
              <a:rPr b="0" lang="en" sz="7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Health </a:t>
            </a:r>
            <a:endParaRPr b="0" sz="7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at your Fingertips</a:t>
            </a:r>
            <a:endParaRPr b="0" sz="7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5" name="Google Shape;385;p53"/>
          <p:cNvSpPr txBox="1"/>
          <p:nvPr>
            <p:ph idx="2" type="title"/>
          </p:nvPr>
        </p:nvSpPr>
        <p:spPr>
          <a:xfrm>
            <a:off x="560525" y="4246725"/>
            <a:ext cx="4036500" cy="7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29 April 2025</a:t>
            </a:r>
            <a:endParaRPr/>
          </a:p>
        </p:txBody>
      </p:sp>
      <p:pic>
        <p:nvPicPr>
          <p:cNvPr id="386" name="Google Shape;386;p53"/>
          <p:cNvPicPr preferRelativeResize="0"/>
          <p:nvPr/>
        </p:nvPicPr>
        <p:blipFill rotWithShape="1">
          <a:blip r:embed="rId3">
            <a:alphaModFix/>
          </a:blip>
          <a:srcRect b="16159" l="0" r="0" t="12777"/>
          <a:stretch/>
        </p:blipFill>
        <p:spPr>
          <a:xfrm>
            <a:off x="7177025" y="202194"/>
            <a:ext cx="1754625" cy="124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3" name="Google Shape;473;p62"/>
          <p:cNvSpPr txBox="1"/>
          <p:nvPr/>
        </p:nvSpPr>
        <p:spPr>
          <a:xfrm>
            <a:off x="4637827" y="369613"/>
            <a:ext cx="13260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Customer</a:t>
            </a:r>
            <a:endParaRPr b="1"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74" name="Google Shape;474;p62"/>
          <p:cNvCxnSpPr/>
          <p:nvPr/>
        </p:nvCxnSpPr>
        <p:spPr>
          <a:xfrm rot="10800000">
            <a:off x="5133752" y="909135"/>
            <a:ext cx="0" cy="7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5" name="Google Shape;475;p62"/>
          <p:cNvSpPr txBox="1"/>
          <p:nvPr/>
        </p:nvSpPr>
        <p:spPr>
          <a:xfrm>
            <a:off x="3922410" y="972058"/>
            <a:ext cx="13260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Premium app features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76" name="Google Shape;476;p62"/>
          <p:cNvCxnSpPr/>
          <p:nvPr/>
        </p:nvCxnSpPr>
        <p:spPr>
          <a:xfrm>
            <a:off x="5316658" y="869983"/>
            <a:ext cx="0" cy="110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7" name="Google Shape;477;p62"/>
          <p:cNvSpPr txBox="1"/>
          <p:nvPr/>
        </p:nvSpPr>
        <p:spPr>
          <a:xfrm>
            <a:off x="5332369" y="1267575"/>
            <a:ext cx="7959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$4.99/ month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8" name="Google Shape;478;p62"/>
          <p:cNvSpPr txBox="1"/>
          <p:nvPr/>
        </p:nvSpPr>
        <p:spPr>
          <a:xfrm>
            <a:off x="2781125" y="2464660"/>
            <a:ext cx="1013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Brands</a:t>
            </a:r>
            <a:endParaRPr b="1"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79" name="Google Shape;479;p62"/>
          <p:cNvCxnSpPr/>
          <p:nvPr/>
        </p:nvCxnSpPr>
        <p:spPr>
          <a:xfrm flipH="1">
            <a:off x="3990231" y="2622375"/>
            <a:ext cx="795900" cy="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0" name="Google Shape;480;p62"/>
          <p:cNvSpPr txBox="1"/>
          <p:nvPr/>
        </p:nvSpPr>
        <p:spPr>
          <a:xfrm>
            <a:off x="3633176" y="2224868"/>
            <a:ext cx="11529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Advertising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1" name="Google Shape;481;p62"/>
          <p:cNvCxnSpPr>
            <a:stCxn id="478" idx="3"/>
          </p:cNvCxnSpPr>
          <p:nvPr/>
        </p:nvCxnSpPr>
        <p:spPr>
          <a:xfrm flipH="1" rot="10800000">
            <a:off x="3794525" y="2760310"/>
            <a:ext cx="10257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2" name="Google Shape;482;p62"/>
          <p:cNvSpPr txBox="1"/>
          <p:nvPr/>
        </p:nvSpPr>
        <p:spPr>
          <a:xfrm>
            <a:off x="4052284" y="2760174"/>
            <a:ext cx="476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$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3" name="Google Shape;483;p62"/>
          <p:cNvSpPr txBox="1"/>
          <p:nvPr/>
        </p:nvSpPr>
        <p:spPr>
          <a:xfrm>
            <a:off x="4561625" y="4210275"/>
            <a:ext cx="19881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Employee</a:t>
            </a:r>
            <a:endParaRPr b="1"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4" name="Google Shape;484;p62"/>
          <p:cNvCxnSpPr/>
          <p:nvPr/>
        </p:nvCxnSpPr>
        <p:spPr>
          <a:xfrm>
            <a:off x="4995693" y="3444315"/>
            <a:ext cx="6600" cy="74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5" name="Google Shape;485;p62"/>
          <p:cNvSpPr txBox="1"/>
          <p:nvPr/>
        </p:nvSpPr>
        <p:spPr>
          <a:xfrm>
            <a:off x="4695371" y="3524330"/>
            <a:ext cx="3882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$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6" name="Google Shape;486;p62"/>
          <p:cNvCxnSpPr/>
          <p:nvPr/>
        </p:nvCxnSpPr>
        <p:spPr>
          <a:xfrm rot="10800000">
            <a:off x="5178197" y="3529752"/>
            <a:ext cx="9600" cy="66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7" name="Google Shape;487;p62"/>
          <p:cNvSpPr txBox="1"/>
          <p:nvPr/>
        </p:nvSpPr>
        <p:spPr>
          <a:xfrm>
            <a:off x="5179983" y="3518780"/>
            <a:ext cx="13260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Mobile</a:t>
            </a: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app development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8" name="Google Shape;488;p62"/>
          <p:cNvCxnSpPr/>
          <p:nvPr/>
        </p:nvCxnSpPr>
        <p:spPr>
          <a:xfrm flipH="1">
            <a:off x="6578876" y="3485339"/>
            <a:ext cx="1800" cy="76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9" name="Google Shape;489;p62"/>
          <p:cNvSpPr txBox="1"/>
          <p:nvPr/>
        </p:nvSpPr>
        <p:spPr>
          <a:xfrm>
            <a:off x="6342476" y="3637739"/>
            <a:ext cx="476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$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90" name="Google Shape;490;p62"/>
          <p:cNvCxnSpPr/>
          <p:nvPr/>
        </p:nvCxnSpPr>
        <p:spPr>
          <a:xfrm flipH="1" rot="5400000">
            <a:off x="6316719" y="3789073"/>
            <a:ext cx="740400" cy="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1" name="Google Shape;491;p62"/>
          <p:cNvSpPr txBox="1"/>
          <p:nvPr/>
        </p:nvSpPr>
        <p:spPr>
          <a:xfrm>
            <a:off x="6685872" y="3575447"/>
            <a:ext cx="11529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Web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hosting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2" name="Google Shape;492;p62"/>
          <p:cNvSpPr txBox="1"/>
          <p:nvPr/>
        </p:nvSpPr>
        <p:spPr>
          <a:xfrm>
            <a:off x="548875" y="596800"/>
            <a:ext cx="1988100" cy="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Financial</a:t>
            </a:r>
            <a:r>
              <a:rPr b="1" lang="en" sz="2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Ecosystem</a:t>
            </a:r>
            <a:endParaRPr sz="100"/>
          </a:p>
        </p:txBody>
      </p:sp>
      <p:sp>
        <p:nvSpPr>
          <p:cNvPr id="493" name="Google Shape;493;p62"/>
          <p:cNvSpPr txBox="1"/>
          <p:nvPr/>
        </p:nvSpPr>
        <p:spPr>
          <a:xfrm>
            <a:off x="6387591" y="4268053"/>
            <a:ext cx="1061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Amazon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4" name="Google Shape;494;p62"/>
          <p:cNvSpPr txBox="1"/>
          <p:nvPr>
            <p:ph idx="4294967295" type="body"/>
          </p:nvPr>
        </p:nvSpPr>
        <p:spPr>
          <a:xfrm>
            <a:off x="5953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Health interested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Environmentally compassionate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Family focused</a:t>
            </a:r>
            <a:endParaRPr/>
          </a:p>
        </p:txBody>
      </p:sp>
      <p:sp>
        <p:nvSpPr>
          <p:cNvPr id="495" name="Google Shape;495;p62"/>
          <p:cNvSpPr txBox="1"/>
          <p:nvPr>
            <p:ph idx="4294967295" type="subTitle"/>
          </p:nvPr>
        </p:nvSpPr>
        <p:spPr>
          <a:xfrm>
            <a:off x="595350" y="33197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Customers</a:t>
            </a:r>
            <a:endParaRPr/>
          </a:p>
        </p:txBody>
      </p:sp>
      <p:pic>
        <p:nvPicPr>
          <p:cNvPr id="496" name="Google Shape;496;p62"/>
          <p:cNvPicPr preferRelativeResize="0"/>
          <p:nvPr/>
        </p:nvPicPr>
        <p:blipFill rotWithShape="1">
          <a:blip r:embed="rId3">
            <a:alphaModFix/>
          </a:blip>
          <a:srcRect b="16159" l="0" r="0" t="12777"/>
          <a:stretch/>
        </p:blipFill>
        <p:spPr>
          <a:xfrm>
            <a:off x="4854970" y="2021095"/>
            <a:ext cx="1915050" cy="1360933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2"/>
          <p:cNvSpPr txBox="1"/>
          <p:nvPr/>
        </p:nvSpPr>
        <p:spPr>
          <a:xfrm>
            <a:off x="7095950" y="644350"/>
            <a:ext cx="1836000" cy="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Partner </a:t>
            </a:r>
            <a:endParaRPr b="1"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Grocery Stores</a:t>
            </a:r>
            <a:endParaRPr b="1"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98" name="Google Shape;498;p62"/>
          <p:cNvCxnSpPr/>
          <p:nvPr/>
        </p:nvCxnSpPr>
        <p:spPr>
          <a:xfrm flipH="1" rot="10800000">
            <a:off x="6780825" y="1442291"/>
            <a:ext cx="530100" cy="76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9" name="Google Shape;499;p62"/>
          <p:cNvCxnSpPr/>
          <p:nvPr/>
        </p:nvCxnSpPr>
        <p:spPr>
          <a:xfrm flipH="1">
            <a:off x="6803925" y="1289300"/>
            <a:ext cx="772800" cy="110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0" name="Google Shape;500;p62"/>
          <p:cNvSpPr txBox="1"/>
          <p:nvPr/>
        </p:nvSpPr>
        <p:spPr>
          <a:xfrm>
            <a:off x="7029139" y="2013298"/>
            <a:ext cx="6909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1" name="Google Shape;501;p62"/>
          <p:cNvSpPr txBox="1"/>
          <p:nvPr/>
        </p:nvSpPr>
        <p:spPr>
          <a:xfrm>
            <a:off x="6067825" y="1535375"/>
            <a:ext cx="10257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Advertising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2" name="Google Shape;502;p62"/>
          <p:cNvSpPr txBox="1"/>
          <p:nvPr/>
        </p:nvSpPr>
        <p:spPr>
          <a:xfrm>
            <a:off x="7722600" y="2738025"/>
            <a:ext cx="1499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Food Databases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03" name="Google Shape;503;p62"/>
          <p:cNvCxnSpPr/>
          <p:nvPr/>
        </p:nvCxnSpPr>
        <p:spPr>
          <a:xfrm flipH="1" rot="-5400000">
            <a:off x="7316219" y="2740604"/>
            <a:ext cx="1800" cy="76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4" name="Google Shape;504;p62"/>
          <p:cNvSpPr txBox="1"/>
          <p:nvPr/>
        </p:nvSpPr>
        <p:spPr>
          <a:xfrm>
            <a:off x="7136394" y="3120704"/>
            <a:ext cx="476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$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05" name="Google Shape;505;p62"/>
          <p:cNvCxnSpPr/>
          <p:nvPr/>
        </p:nvCxnSpPr>
        <p:spPr>
          <a:xfrm flipH="1">
            <a:off x="6870703" y="3013411"/>
            <a:ext cx="740400" cy="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6" name="Google Shape;506;p62"/>
          <p:cNvSpPr txBox="1"/>
          <p:nvPr/>
        </p:nvSpPr>
        <p:spPr>
          <a:xfrm>
            <a:off x="6983327" y="2666283"/>
            <a:ext cx="11529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3"/>
          <p:cNvSpPr/>
          <p:nvPr/>
        </p:nvSpPr>
        <p:spPr>
          <a:xfrm>
            <a:off x="3637650" y="199075"/>
            <a:ext cx="4740300" cy="46539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2" name="Google Shape;512;p63"/>
          <p:cNvSpPr txBox="1"/>
          <p:nvPr>
            <p:ph idx="4294967295" type="title"/>
          </p:nvPr>
        </p:nvSpPr>
        <p:spPr>
          <a:xfrm>
            <a:off x="265500" y="140000"/>
            <a:ext cx="2487300" cy="14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Analysis</a:t>
            </a:r>
            <a:endParaRPr/>
          </a:p>
        </p:txBody>
      </p:sp>
      <p:sp>
        <p:nvSpPr>
          <p:cNvPr id="513" name="Google Shape;513;p63"/>
          <p:cNvSpPr/>
          <p:nvPr/>
        </p:nvSpPr>
        <p:spPr>
          <a:xfrm>
            <a:off x="4697650" y="1510025"/>
            <a:ext cx="3299400" cy="32670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4" name="Google Shape;514;p63"/>
          <p:cNvSpPr/>
          <p:nvPr/>
        </p:nvSpPr>
        <p:spPr>
          <a:xfrm>
            <a:off x="5359500" y="2435625"/>
            <a:ext cx="2453700" cy="22572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5" name="Google Shape;515;p63"/>
          <p:cNvSpPr txBox="1"/>
          <p:nvPr/>
        </p:nvSpPr>
        <p:spPr>
          <a:xfrm>
            <a:off x="385375" y="1816725"/>
            <a:ext cx="2847000" cy="6834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Total Addressable Market:</a:t>
            </a:r>
            <a:endParaRPr b="1"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$816.3 Billion “Nutrition Market”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6" name="Google Shape;516;p63"/>
          <p:cNvSpPr txBox="1"/>
          <p:nvPr/>
        </p:nvSpPr>
        <p:spPr>
          <a:xfrm>
            <a:off x="385375" y="2725125"/>
            <a:ext cx="2847000" cy="6834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Serviceable Addressable Market: </a:t>
            </a:r>
            <a:endParaRPr b="1"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$396.2 Billion “Nutritional Education Market”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7" name="Google Shape;517;p63"/>
          <p:cNvSpPr txBox="1"/>
          <p:nvPr/>
        </p:nvSpPr>
        <p:spPr>
          <a:xfrm>
            <a:off x="385375" y="3602025"/>
            <a:ext cx="2847000" cy="683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Inter"/>
                <a:ea typeface="Inter"/>
                <a:cs typeface="Inter"/>
                <a:sym typeface="Inter"/>
              </a:rPr>
              <a:t>Serviceable Obtainable Market:</a:t>
            </a:r>
            <a:endParaRPr b="1"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Inter"/>
                <a:ea typeface="Inter"/>
                <a:cs typeface="Inter"/>
                <a:sym typeface="Inter"/>
              </a:rPr>
              <a:t>$149.7 Billion “Digital Food App Market” 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18" name="Google Shape;518;p63"/>
          <p:cNvCxnSpPr/>
          <p:nvPr/>
        </p:nvCxnSpPr>
        <p:spPr>
          <a:xfrm flipH="1" rot="10800000">
            <a:off x="3316450" y="3932400"/>
            <a:ext cx="28785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19" name="Google Shape;519;p63"/>
          <p:cNvCxnSpPr/>
          <p:nvPr/>
        </p:nvCxnSpPr>
        <p:spPr>
          <a:xfrm>
            <a:off x="3316450" y="3025800"/>
            <a:ext cx="1858500" cy="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20" name="Google Shape;520;p63"/>
          <p:cNvCxnSpPr/>
          <p:nvPr/>
        </p:nvCxnSpPr>
        <p:spPr>
          <a:xfrm>
            <a:off x="3316450" y="2119500"/>
            <a:ext cx="961800" cy="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4"/>
          <p:cNvSpPr txBox="1"/>
          <p:nvPr>
            <p:ph type="title"/>
          </p:nvPr>
        </p:nvSpPr>
        <p:spPr>
          <a:xfrm>
            <a:off x="502000" y="437975"/>
            <a:ext cx="3778800" cy="181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Our </a:t>
            </a:r>
            <a:r>
              <a:rPr lang="en" sz="3300"/>
              <a:t>Intellectual Property and Business Structure</a:t>
            </a:r>
            <a:endParaRPr sz="3300"/>
          </a:p>
        </p:txBody>
      </p:sp>
      <p:sp>
        <p:nvSpPr>
          <p:cNvPr id="526" name="Google Shape;526;p64"/>
          <p:cNvSpPr txBox="1"/>
          <p:nvPr>
            <p:ph idx="1" type="subTitle"/>
          </p:nvPr>
        </p:nvSpPr>
        <p:spPr>
          <a:xfrm>
            <a:off x="4846300" y="309950"/>
            <a:ext cx="4045200" cy="1235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Secret </a:t>
            </a:r>
            <a:r>
              <a:rPr lang="en" sz="2000"/>
              <a:t>Algorithm Functionality</a:t>
            </a:r>
            <a:endParaRPr sz="2000"/>
          </a:p>
        </p:txBody>
      </p:sp>
      <p:sp>
        <p:nvSpPr>
          <p:cNvPr id="527" name="Google Shape;527;p64"/>
          <p:cNvSpPr/>
          <p:nvPr/>
        </p:nvSpPr>
        <p:spPr>
          <a:xfrm>
            <a:off x="5673400" y="991125"/>
            <a:ext cx="2391012" cy="980424"/>
          </a:xfrm>
          <a:prstGeom prst="flowChartTerminator">
            <a:avLst/>
          </a:prstGeom>
          <a:solidFill>
            <a:schemeClr val="lt1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Nutritional and Pantry User Profiling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8" name="Google Shape;528;p64"/>
          <p:cNvSpPr/>
          <p:nvPr/>
        </p:nvSpPr>
        <p:spPr>
          <a:xfrm>
            <a:off x="5673400" y="2386350"/>
            <a:ext cx="2391012" cy="980424"/>
          </a:xfrm>
          <a:prstGeom prst="flowChartTerminator">
            <a:avLst/>
          </a:prstGeom>
          <a:solidFill>
            <a:schemeClr val="lt1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Efficient Database Navigation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9" name="Google Shape;529;p64"/>
          <p:cNvSpPr/>
          <p:nvPr/>
        </p:nvSpPr>
        <p:spPr>
          <a:xfrm>
            <a:off x="5673400" y="3781575"/>
            <a:ext cx="2391012" cy="980424"/>
          </a:xfrm>
          <a:prstGeom prst="flowChartTerminator">
            <a:avLst/>
          </a:prstGeom>
          <a:solidFill>
            <a:schemeClr val="lt1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Personalized Product Recommendations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30" name="Google Shape;530;p64"/>
          <p:cNvCxnSpPr>
            <a:endCxn id="528" idx="0"/>
          </p:cNvCxnSpPr>
          <p:nvPr/>
        </p:nvCxnSpPr>
        <p:spPr>
          <a:xfrm flipH="1">
            <a:off x="6868906" y="1952850"/>
            <a:ext cx="4800" cy="43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1" name="Google Shape;531;p64"/>
          <p:cNvCxnSpPr>
            <a:stCxn id="528" idx="2"/>
            <a:endCxn id="529" idx="0"/>
          </p:cNvCxnSpPr>
          <p:nvPr/>
        </p:nvCxnSpPr>
        <p:spPr>
          <a:xfrm>
            <a:off x="6868906" y="3366774"/>
            <a:ext cx="0" cy="41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2" name="Google Shape;532;p64"/>
          <p:cNvSpPr txBox="1"/>
          <p:nvPr/>
        </p:nvSpPr>
        <p:spPr>
          <a:xfrm>
            <a:off x="570151" y="2685775"/>
            <a:ext cx="3857700" cy="21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 Corporation 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- Available for purchase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Trade Secret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- Private algorithm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33" name="Google Shape;533;p64"/>
          <p:cNvSpPr txBox="1"/>
          <p:nvPr>
            <p:ph idx="429496729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5"/>
          <p:cNvSpPr txBox="1"/>
          <p:nvPr>
            <p:ph type="title"/>
          </p:nvPr>
        </p:nvSpPr>
        <p:spPr>
          <a:xfrm>
            <a:off x="502775" y="478650"/>
            <a:ext cx="81405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Personalized Health Meets Convenience: 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Why Instacart Wants Our App</a:t>
            </a:r>
            <a:endParaRPr b="0" sz="3000"/>
          </a:p>
        </p:txBody>
      </p:sp>
      <p:sp>
        <p:nvSpPr>
          <p:cNvPr id="539" name="Google Shape;539;p65"/>
          <p:cNvSpPr txBox="1"/>
          <p:nvPr>
            <p:ph idx="1" type="body"/>
          </p:nvPr>
        </p:nvSpPr>
        <p:spPr>
          <a:xfrm>
            <a:off x="589475" y="2247425"/>
            <a:ext cx="1641300" cy="1719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Alert customers to buy groceries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540" name="Google Shape;540;p65"/>
          <p:cNvSpPr txBox="1"/>
          <p:nvPr>
            <p:ph idx="2" type="body"/>
          </p:nvPr>
        </p:nvSpPr>
        <p:spPr>
          <a:xfrm>
            <a:off x="2601850" y="2247425"/>
            <a:ext cx="1641300" cy="1719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Reduce purchase friction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541" name="Google Shape;541;p65"/>
          <p:cNvSpPr txBox="1"/>
          <p:nvPr>
            <p:ph idx="3" type="body"/>
          </p:nvPr>
        </p:nvSpPr>
        <p:spPr>
          <a:xfrm>
            <a:off x="4601450" y="2247425"/>
            <a:ext cx="1641300" cy="1719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Improved competitive advantage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542" name="Google Shape;542;p65"/>
          <p:cNvSpPr txBox="1"/>
          <p:nvPr>
            <p:ph idx="4" type="body"/>
          </p:nvPr>
        </p:nvSpPr>
        <p:spPr>
          <a:xfrm>
            <a:off x="6602800" y="2247425"/>
            <a:ext cx="1641300" cy="1719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Increased</a:t>
            </a:r>
            <a:r>
              <a:rPr b="1" lang="en" sz="1800">
                <a:solidFill>
                  <a:schemeClr val="lt1"/>
                </a:solidFill>
              </a:rPr>
              <a:t> future earnings 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543" name="Google Shape;543;p65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6"/>
          <p:cNvSpPr txBox="1"/>
          <p:nvPr>
            <p:ph type="title"/>
          </p:nvPr>
        </p:nvSpPr>
        <p:spPr>
          <a:xfrm>
            <a:off x="452575" y="520600"/>
            <a:ext cx="6073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549" name="Google Shape;549;p66"/>
          <p:cNvSpPr/>
          <p:nvPr/>
        </p:nvSpPr>
        <p:spPr>
          <a:xfrm>
            <a:off x="861050" y="1497650"/>
            <a:ext cx="1724700" cy="360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Q1 JAN—MAR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0" name="Google Shape;550;p66"/>
          <p:cNvSpPr/>
          <p:nvPr/>
        </p:nvSpPr>
        <p:spPr>
          <a:xfrm>
            <a:off x="7298434" y="431800"/>
            <a:ext cx="1635900" cy="240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Business Plan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551" name="Google Shape;551;p66"/>
          <p:cNvSpPr/>
          <p:nvPr/>
        </p:nvSpPr>
        <p:spPr>
          <a:xfrm>
            <a:off x="3712217" y="1497650"/>
            <a:ext cx="1724700" cy="360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Q2 APR—JUN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2" name="Google Shape;552;p66"/>
          <p:cNvSpPr/>
          <p:nvPr/>
        </p:nvSpPr>
        <p:spPr>
          <a:xfrm>
            <a:off x="7298422" y="707477"/>
            <a:ext cx="1635900" cy="240900"/>
          </a:xfrm>
          <a:prstGeom prst="roundRect">
            <a:avLst>
              <a:gd fmla="val 50000" name="adj"/>
            </a:avLst>
          </a:prstGeom>
          <a:solidFill>
            <a:srgbClr val="3445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Technical Development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553" name="Google Shape;553;p66"/>
          <p:cNvSpPr/>
          <p:nvPr/>
        </p:nvSpPr>
        <p:spPr>
          <a:xfrm>
            <a:off x="6526333" y="1497650"/>
            <a:ext cx="1724700" cy="360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Q3 JUL—SEPT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4" name="Google Shape;554;p66"/>
          <p:cNvSpPr/>
          <p:nvPr/>
        </p:nvSpPr>
        <p:spPr>
          <a:xfrm>
            <a:off x="7298422" y="983155"/>
            <a:ext cx="1635900" cy="2409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Marketing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555" name="Google Shape;555;p66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56" name="Google Shape;556;p66"/>
          <p:cNvCxnSpPr/>
          <p:nvPr/>
        </p:nvCxnSpPr>
        <p:spPr>
          <a:xfrm>
            <a:off x="3087850" y="1688975"/>
            <a:ext cx="5400" cy="2849100"/>
          </a:xfrm>
          <a:prstGeom prst="straightConnector1">
            <a:avLst/>
          </a:prstGeom>
          <a:noFill/>
          <a:ln cap="flat" cmpd="sng" w="381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7" name="Google Shape;557;p66"/>
          <p:cNvCxnSpPr/>
          <p:nvPr/>
        </p:nvCxnSpPr>
        <p:spPr>
          <a:xfrm>
            <a:off x="6029475" y="1709638"/>
            <a:ext cx="18600" cy="2836200"/>
          </a:xfrm>
          <a:prstGeom prst="straightConnector1">
            <a:avLst/>
          </a:prstGeom>
          <a:noFill/>
          <a:ln cap="flat" cmpd="sng" w="381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8" name="Google Shape;558;p66"/>
          <p:cNvSpPr/>
          <p:nvPr/>
        </p:nvSpPr>
        <p:spPr>
          <a:xfrm>
            <a:off x="7650100" y="2101800"/>
            <a:ext cx="1284300" cy="1237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Run advertising campaigns</a:t>
            </a:r>
            <a:endParaRPr b="1"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9" name="Google Shape;559;p66"/>
          <p:cNvSpPr/>
          <p:nvPr/>
        </p:nvSpPr>
        <p:spPr>
          <a:xfrm>
            <a:off x="1793451" y="3478800"/>
            <a:ext cx="938100" cy="574200"/>
          </a:xfrm>
          <a:prstGeom prst="roundRect">
            <a:avLst>
              <a:gd fmla="val 50000" name="adj"/>
            </a:avLst>
          </a:prstGeom>
          <a:solidFill>
            <a:srgbClr val="3445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Connect with databases</a:t>
            </a:r>
            <a:endParaRPr b="1"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0" name="Google Shape;560;p66"/>
          <p:cNvSpPr/>
          <p:nvPr/>
        </p:nvSpPr>
        <p:spPr>
          <a:xfrm>
            <a:off x="3253675" y="2101800"/>
            <a:ext cx="4236000" cy="574200"/>
          </a:xfrm>
          <a:prstGeom prst="roundRect">
            <a:avLst>
              <a:gd fmla="val 50000" name="adj"/>
            </a:avLst>
          </a:prstGeom>
          <a:solidFill>
            <a:srgbClr val="3445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Build algorithm</a:t>
            </a:r>
            <a:endParaRPr b="1"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1" name="Google Shape;561;p66"/>
          <p:cNvSpPr/>
          <p:nvPr/>
        </p:nvSpPr>
        <p:spPr>
          <a:xfrm>
            <a:off x="3253675" y="2790300"/>
            <a:ext cx="4319100" cy="574200"/>
          </a:xfrm>
          <a:prstGeom prst="roundRect">
            <a:avLst>
              <a:gd fmla="val 50000" name="adj"/>
            </a:avLst>
          </a:prstGeom>
          <a:solidFill>
            <a:srgbClr val="3445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Build user friendly app experience</a:t>
            </a:r>
            <a:endParaRPr b="1"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2" name="Google Shape;562;p66"/>
          <p:cNvSpPr/>
          <p:nvPr/>
        </p:nvSpPr>
        <p:spPr>
          <a:xfrm>
            <a:off x="327650" y="2790299"/>
            <a:ext cx="938100" cy="574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Establish Target Customer</a:t>
            </a:r>
            <a:endParaRPr b="1"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3" name="Google Shape;563;p66"/>
          <p:cNvSpPr/>
          <p:nvPr/>
        </p:nvSpPr>
        <p:spPr>
          <a:xfrm>
            <a:off x="1447250" y="2790300"/>
            <a:ext cx="1284300" cy="574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Consult target customers</a:t>
            </a:r>
            <a:endParaRPr b="1"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4" name="Google Shape;564;p66"/>
          <p:cNvSpPr/>
          <p:nvPr/>
        </p:nvSpPr>
        <p:spPr>
          <a:xfrm>
            <a:off x="327650" y="2101800"/>
            <a:ext cx="2372400" cy="574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Finalize business model</a:t>
            </a:r>
            <a:endParaRPr b="1"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5" name="Google Shape;565;p66"/>
          <p:cNvSpPr/>
          <p:nvPr/>
        </p:nvSpPr>
        <p:spPr>
          <a:xfrm>
            <a:off x="3253675" y="3478800"/>
            <a:ext cx="4925700" cy="574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Build </a:t>
            </a:r>
            <a:r>
              <a:rPr b="1" lang="en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advertising partnerships</a:t>
            </a:r>
            <a:endParaRPr b="1"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6" name="Google Shape;566;p66"/>
          <p:cNvSpPr/>
          <p:nvPr/>
        </p:nvSpPr>
        <p:spPr>
          <a:xfrm>
            <a:off x="327650" y="3478800"/>
            <a:ext cx="1374000" cy="574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Develop marketing ideals</a:t>
            </a:r>
            <a:endParaRPr b="1"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67" name="Google Shape;567;p66"/>
          <p:cNvCxnSpPr>
            <a:stCxn id="559" idx="3"/>
            <a:endCxn id="561" idx="1"/>
          </p:cNvCxnSpPr>
          <p:nvPr/>
        </p:nvCxnSpPr>
        <p:spPr>
          <a:xfrm flipH="1" rot="10800000">
            <a:off x="2731551" y="3077400"/>
            <a:ext cx="522000" cy="6885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8" name="Google Shape;568;p66"/>
          <p:cNvCxnSpPr>
            <a:stCxn id="559" idx="3"/>
            <a:endCxn id="560" idx="1"/>
          </p:cNvCxnSpPr>
          <p:nvPr/>
        </p:nvCxnSpPr>
        <p:spPr>
          <a:xfrm flipH="1" rot="10800000">
            <a:off x="2731551" y="2388900"/>
            <a:ext cx="522000" cy="13770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9" name="Google Shape;569;p66"/>
          <p:cNvCxnSpPr>
            <a:stCxn id="566" idx="2"/>
            <a:endCxn id="565" idx="1"/>
          </p:cNvCxnSpPr>
          <p:nvPr/>
        </p:nvCxnSpPr>
        <p:spPr>
          <a:xfrm rot="-5400000">
            <a:off x="1990550" y="2790000"/>
            <a:ext cx="287100" cy="2238900"/>
          </a:xfrm>
          <a:prstGeom prst="bentConnector4">
            <a:avLst>
              <a:gd fmla="val -82941" name="adj1"/>
              <a:gd fmla="val 9975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0" name="Google Shape;570;p66"/>
          <p:cNvCxnSpPr>
            <a:stCxn id="565" idx="3"/>
            <a:endCxn id="558" idx="2"/>
          </p:cNvCxnSpPr>
          <p:nvPr/>
        </p:nvCxnSpPr>
        <p:spPr>
          <a:xfrm flipH="1" rot="10800000">
            <a:off x="8179375" y="3339300"/>
            <a:ext cx="112800" cy="426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1" name="Google Shape;571;p66"/>
          <p:cNvCxnSpPr>
            <a:stCxn id="562" idx="3"/>
            <a:endCxn id="563" idx="1"/>
          </p:cNvCxnSpPr>
          <p:nvPr/>
        </p:nvCxnSpPr>
        <p:spPr>
          <a:xfrm>
            <a:off x="1265750" y="3077399"/>
            <a:ext cx="181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7"/>
          <p:cNvSpPr txBox="1"/>
          <p:nvPr>
            <p:ph type="title"/>
          </p:nvPr>
        </p:nvSpPr>
        <p:spPr>
          <a:xfrm>
            <a:off x="452575" y="520600"/>
            <a:ext cx="6073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Timeline</a:t>
            </a:r>
            <a:endParaRPr/>
          </a:p>
        </p:txBody>
      </p:sp>
      <p:sp>
        <p:nvSpPr>
          <p:cNvPr id="577" name="Google Shape;577;p67"/>
          <p:cNvSpPr/>
          <p:nvPr/>
        </p:nvSpPr>
        <p:spPr>
          <a:xfrm>
            <a:off x="861050" y="1497650"/>
            <a:ext cx="1724700" cy="360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Q1 JAN—MAR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78" name="Google Shape;578;p67"/>
          <p:cNvSpPr/>
          <p:nvPr/>
        </p:nvSpPr>
        <p:spPr>
          <a:xfrm>
            <a:off x="3712217" y="1497650"/>
            <a:ext cx="1724700" cy="360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Q2 APR—JUN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79" name="Google Shape;579;p67"/>
          <p:cNvSpPr/>
          <p:nvPr/>
        </p:nvSpPr>
        <p:spPr>
          <a:xfrm>
            <a:off x="6526333" y="1497650"/>
            <a:ext cx="1724700" cy="360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Q3 JUL—SEPT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0" name="Google Shape;580;p67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81" name="Google Shape;581;p67"/>
          <p:cNvCxnSpPr/>
          <p:nvPr/>
        </p:nvCxnSpPr>
        <p:spPr>
          <a:xfrm>
            <a:off x="3087850" y="1688975"/>
            <a:ext cx="5400" cy="2849100"/>
          </a:xfrm>
          <a:prstGeom prst="straightConnector1">
            <a:avLst/>
          </a:prstGeom>
          <a:noFill/>
          <a:ln cap="flat" cmpd="sng" w="381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2" name="Google Shape;582;p67"/>
          <p:cNvCxnSpPr/>
          <p:nvPr/>
        </p:nvCxnSpPr>
        <p:spPr>
          <a:xfrm>
            <a:off x="6029475" y="1709638"/>
            <a:ext cx="18600" cy="2836200"/>
          </a:xfrm>
          <a:prstGeom prst="straightConnector1">
            <a:avLst/>
          </a:prstGeom>
          <a:noFill/>
          <a:ln cap="flat" cmpd="sng" w="381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3" name="Google Shape;583;p67"/>
          <p:cNvSpPr txBox="1"/>
          <p:nvPr>
            <p:ph idx="1" type="body"/>
          </p:nvPr>
        </p:nvSpPr>
        <p:spPr>
          <a:xfrm>
            <a:off x="824288" y="2757438"/>
            <a:ext cx="17982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Polling and Brand  Development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$25,000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Six Employees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$800,000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Partnership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$250,000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67"/>
          <p:cNvSpPr/>
          <p:nvPr/>
        </p:nvSpPr>
        <p:spPr>
          <a:xfrm>
            <a:off x="776601" y="2085700"/>
            <a:ext cx="1893600" cy="573000"/>
          </a:xfrm>
          <a:prstGeom prst="roundRect">
            <a:avLst>
              <a:gd fmla="val 50000" name="adj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$1,075,000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5" name="Google Shape;585;p67"/>
          <p:cNvSpPr txBox="1"/>
          <p:nvPr>
            <p:ph idx="2" type="body"/>
          </p:nvPr>
        </p:nvSpPr>
        <p:spPr>
          <a:xfrm>
            <a:off x="3675475" y="2757450"/>
            <a:ext cx="17982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Hosting Costs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$30,000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Quality Assurance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$15,000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Store Costs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$10,000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67"/>
          <p:cNvSpPr/>
          <p:nvPr/>
        </p:nvSpPr>
        <p:spPr>
          <a:xfrm>
            <a:off x="3627776" y="2085700"/>
            <a:ext cx="1893600" cy="573000"/>
          </a:xfrm>
          <a:prstGeom prst="roundRect">
            <a:avLst>
              <a:gd fmla="val 50000" name="adj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$55,000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7" name="Google Shape;587;p67"/>
          <p:cNvSpPr txBox="1"/>
          <p:nvPr>
            <p:ph idx="3" type="body"/>
          </p:nvPr>
        </p:nvSpPr>
        <p:spPr>
          <a:xfrm>
            <a:off x="6489575" y="2757450"/>
            <a:ext cx="17982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 Advertisements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$130,000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Endorsements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$40,000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67"/>
          <p:cNvSpPr/>
          <p:nvPr/>
        </p:nvSpPr>
        <p:spPr>
          <a:xfrm>
            <a:off x="6441876" y="2085700"/>
            <a:ext cx="1893600" cy="573000"/>
          </a:xfrm>
          <a:prstGeom prst="roundRect">
            <a:avLst>
              <a:gd fmla="val 50000" name="adj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$170,000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68"/>
          <p:cNvSpPr txBox="1"/>
          <p:nvPr>
            <p:ph idx="1" type="subTitle"/>
          </p:nvPr>
        </p:nvSpPr>
        <p:spPr>
          <a:xfrm>
            <a:off x="3486575" y="2706950"/>
            <a:ext cx="1466400" cy="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PLAN</a:t>
            </a:r>
            <a:endParaRPr/>
          </a:p>
        </p:txBody>
      </p:sp>
      <p:sp>
        <p:nvSpPr>
          <p:cNvPr id="594" name="Google Shape;594;p68"/>
          <p:cNvSpPr txBox="1"/>
          <p:nvPr>
            <p:ph idx="2" type="body"/>
          </p:nvPr>
        </p:nvSpPr>
        <p:spPr>
          <a:xfrm>
            <a:off x="3416075" y="2982325"/>
            <a:ext cx="16074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Establish company guidelines, goal, and model.</a:t>
            </a:r>
            <a:endParaRPr/>
          </a:p>
        </p:txBody>
      </p:sp>
      <p:sp>
        <p:nvSpPr>
          <p:cNvPr id="595" name="Google Shape;595;p68"/>
          <p:cNvSpPr txBox="1"/>
          <p:nvPr>
            <p:ph idx="3" type="subTitle"/>
          </p:nvPr>
        </p:nvSpPr>
        <p:spPr>
          <a:xfrm>
            <a:off x="5358925" y="2706950"/>
            <a:ext cx="1466400" cy="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CONNECT</a:t>
            </a:r>
            <a:endParaRPr/>
          </a:p>
        </p:txBody>
      </p:sp>
      <p:sp>
        <p:nvSpPr>
          <p:cNvPr id="596" name="Google Shape;596;p68"/>
          <p:cNvSpPr txBox="1"/>
          <p:nvPr>
            <p:ph idx="4" type="body"/>
          </p:nvPr>
        </p:nvSpPr>
        <p:spPr>
          <a:xfrm>
            <a:off x="5288425" y="2982325"/>
            <a:ext cx="16074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Attain resources and employees.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68"/>
          <p:cNvSpPr txBox="1"/>
          <p:nvPr>
            <p:ph idx="5" type="subTitle"/>
          </p:nvPr>
        </p:nvSpPr>
        <p:spPr>
          <a:xfrm>
            <a:off x="7231275" y="2706950"/>
            <a:ext cx="1466400" cy="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BUILD</a:t>
            </a:r>
            <a:endParaRPr/>
          </a:p>
        </p:txBody>
      </p:sp>
      <p:sp>
        <p:nvSpPr>
          <p:cNvPr id="598" name="Google Shape;598;p68"/>
          <p:cNvSpPr txBox="1"/>
          <p:nvPr>
            <p:ph idx="6" type="body"/>
          </p:nvPr>
        </p:nvSpPr>
        <p:spPr>
          <a:xfrm>
            <a:off x="7160775" y="2982325"/>
            <a:ext cx="16074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product and market to target audience.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68"/>
          <p:cNvSpPr/>
          <p:nvPr/>
        </p:nvSpPr>
        <p:spPr>
          <a:xfrm>
            <a:off x="4005438" y="1791785"/>
            <a:ext cx="454682" cy="452738"/>
          </a:xfrm>
          <a:custGeom>
            <a:rect b="b" l="l" r="r" t="t"/>
            <a:pathLst>
              <a:path extrusionOk="0" h="163296" w="163997">
                <a:moveTo>
                  <a:pt x="74289" y="12615"/>
                </a:moveTo>
                <a:lnTo>
                  <a:pt x="77794" y="13316"/>
                </a:lnTo>
                <a:lnTo>
                  <a:pt x="79896" y="15419"/>
                </a:lnTo>
                <a:lnTo>
                  <a:pt x="81999" y="17521"/>
                </a:lnTo>
                <a:lnTo>
                  <a:pt x="81999" y="21025"/>
                </a:lnTo>
                <a:lnTo>
                  <a:pt x="81999" y="23829"/>
                </a:lnTo>
                <a:lnTo>
                  <a:pt x="79896" y="26632"/>
                </a:lnTo>
                <a:lnTo>
                  <a:pt x="77794" y="28034"/>
                </a:lnTo>
                <a:lnTo>
                  <a:pt x="74289" y="28735"/>
                </a:lnTo>
                <a:lnTo>
                  <a:pt x="70785" y="28034"/>
                </a:lnTo>
                <a:lnTo>
                  <a:pt x="68683" y="26632"/>
                </a:lnTo>
                <a:lnTo>
                  <a:pt x="66580" y="23829"/>
                </a:lnTo>
                <a:lnTo>
                  <a:pt x="66580" y="21025"/>
                </a:lnTo>
                <a:lnTo>
                  <a:pt x="66580" y="17521"/>
                </a:lnTo>
                <a:lnTo>
                  <a:pt x="68683" y="15419"/>
                </a:lnTo>
                <a:lnTo>
                  <a:pt x="70785" y="13316"/>
                </a:lnTo>
                <a:lnTo>
                  <a:pt x="74289" y="12615"/>
                </a:lnTo>
                <a:close/>
                <a:moveTo>
                  <a:pt x="154886" y="86904"/>
                </a:moveTo>
                <a:lnTo>
                  <a:pt x="105126" y="136663"/>
                </a:lnTo>
                <a:lnTo>
                  <a:pt x="79896" y="112134"/>
                </a:lnTo>
                <a:lnTo>
                  <a:pt x="70785" y="121245"/>
                </a:lnTo>
                <a:lnTo>
                  <a:pt x="105126" y="155586"/>
                </a:lnTo>
                <a:lnTo>
                  <a:pt x="163996" y="96716"/>
                </a:lnTo>
                <a:lnTo>
                  <a:pt x="154886" y="86904"/>
                </a:lnTo>
                <a:close/>
                <a:moveTo>
                  <a:pt x="74289" y="0"/>
                </a:moveTo>
                <a:lnTo>
                  <a:pt x="67281" y="701"/>
                </a:lnTo>
                <a:lnTo>
                  <a:pt x="61674" y="4205"/>
                </a:lnTo>
                <a:lnTo>
                  <a:pt x="56769" y="8410"/>
                </a:lnTo>
                <a:lnTo>
                  <a:pt x="53965" y="14718"/>
                </a:lnTo>
                <a:lnTo>
                  <a:pt x="15419" y="14718"/>
                </a:lnTo>
                <a:lnTo>
                  <a:pt x="9112" y="15419"/>
                </a:lnTo>
                <a:lnTo>
                  <a:pt x="4206" y="18923"/>
                </a:lnTo>
                <a:lnTo>
                  <a:pt x="702" y="23829"/>
                </a:lnTo>
                <a:lnTo>
                  <a:pt x="1" y="30136"/>
                </a:lnTo>
                <a:lnTo>
                  <a:pt x="1" y="147877"/>
                </a:lnTo>
                <a:lnTo>
                  <a:pt x="702" y="154184"/>
                </a:lnTo>
                <a:lnTo>
                  <a:pt x="4206" y="159090"/>
                </a:lnTo>
                <a:lnTo>
                  <a:pt x="9112" y="162594"/>
                </a:lnTo>
                <a:lnTo>
                  <a:pt x="15419" y="163295"/>
                </a:lnTo>
                <a:lnTo>
                  <a:pt x="65879" y="163295"/>
                </a:lnTo>
                <a:lnTo>
                  <a:pt x="65879" y="149979"/>
                </a:lnTo>
                <a:lnTo>
                  <a:pt x="14718" y="149979"/>
                </a:lnTo>
                <a:lnTo>
                  <a:pt x="14018" y="149278"/>
                </a:lnTo>
                <a:lnTo>
                  <a:pt x="13317" y="148577"/>
                </a:lnTo>
                <a:lnTo>
                  <a:pt x="13317" y="147877"/>
                </a:lnTo>
                <a:lnTo>
                  <a:pt x="13317" y="30136"/>
                </a:lnTo>
                <a:lnTo>
                  <a:pt x="13317" y="29435"/>
                </a:lnTo>
                <a:lnTo>
                  <a:pt x="14018" y="28735"/>
                </a:lnTo>
                <a:lnTo>
                  <a:pt x="14718" y="28034"/>
                </a:lnTo>
                <a:lnTo>
                  <a:pt x="35043" y="28034"/>
                </a:lnTo>
                <a:lnTo>
                  <a:pt x="35043" y="50460"/>
                </a:lnTo>
                <a:lnTo>
                  <a:pt x="113536" y="50460"/>
                </a:lnTo>
                <a:lnTo>
                  <a:pt x="113536" y="28034"/>
                </a:lnTo>
                <a:lnTo>
                  <a:pt x="133860" y="28034"/>
                </a:lnTo>
                <a:lnTo>
                  <a:pt x="134561" y="28735"/>
                </a:lnTo>
                <a:lnTo>
                  <a:pt x="135262" y="29435"/>
                </a:lnTo>
                <a:lnTo>
                  <a:pt x="135963" y="30136"/>
                </a:lnTo>
                <a:lnTo>
                  <a:pt x="135963" y="71486"/>
                </a:lnTo>
                <a:lnTo>
                  <a:pt x="148578" y="71486"/>
                </a:lnTo>
                <a:lnTo>
                  <a:pt x="148578" y="30136"/>
                </a:lnTo>
                <a:lnTo>
                  <a:pt x="147877" y="23829"/>
                </a:lnTo>
                <a:lnTo>
                  <a:pt x="144373" y="18923"/>
                </a:lnTo>
                <a:lnTo>
                  <a:pt x="139467" y="15419"/>
                </a:lnTo>
                <a:lnTo>
                  <a:pt x="133160" y="14718"/>
                </a:lnTo>
                <a:lnTo>
                  <a:pt x="94614" y="14718"/>
                </a:lnTo>
                <a:lnTo>
                  <a:pt x="91810" y="8410"/>
                </a:lnTo>
                <a:lnTo>
                  <a:pt x="86904" y="4205"/>
                </a:lnTo>
                <a:lnTo>
                  <a:pt x="81298" y="701"/>
                </a:lnTo>
                <a:lnTo>
                  <a:pt x="7428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68"/>
          <p:cNvSpPr/>
          <p:nvPr/>
        </p:nvSpPr>
        <p:spPr>
          <a:xfrm>
            <a:off x="5819362" y="1839580"/>
            <a:ext cx="545532" cy="357148"/>
          </a:xfrm>
          <a:custGeom>
            <a:rect b="b" l="l" r="r" t="t"/>
            <a:pathLst>
              <a:path extrusionOk="0" h="127553" w="194833">
                <a:moveTo>
                  <a:pt x="65178" y="12615"/>
                </a:moveTo>
                <a:lnTo>
                  <a:pt x="72186" y="14017"/>
                </a:lnTo>
                <a:lnTo>
                  <a:pt x="77793" y="18222"/>
                </a:lnTo>
                <a:lnTo>
                  <a:pt x="81998" y="23829"/>
                </a:lnTo>
                <a:lnTo>
                  <a:pt x="82699" y="30136"/>
                </a:lnTo>
                <a:lnTo>
                  <a:pt x="81998" y="37145"/>
                </a:lnTo>
                <a:lnTo>
                  <a:pt x="77793" y="42751"/>
                </a:lnTo>
                <a:lnTo>
                  <a:pt x="72186" y="46956"/>
                </a:lnTo>
                <a:lnTo>
                  <a:pt x="65178" y="47657"/>
                </a:lnTo>
                <a:lnTo>
                  <a:pt x="58870" y="46956"/>
                </a:lnTo>
                <a:lnTo>
                  <a:pt x="53264" y="42751"/>
                </a:lnTo>
                <a:lnTo>
                  <a:pt x="49059" y="37145"/>
                </a:lnTo>
                <a:lnTo>
                  <a:pt x="47657" y="30136"/>
                </a:lnTo>
                <a:lnTo>
                  <a:pt x="49059" y="23829"/>
                </a:lnTo>
                <a:lnTo>
                  <a:pt x="53264" y="18222"/>
                </a:lnTo>
                <a:lnTo>
                  <a:pt x="58870" y="14017"/>
                </a:lnTo>
                <a:lnTo>
                  <a:pt x="65178" y="12615"/>
                </a:lnTo>
                <a:close/>
                <a:moveTo>
                  <a:pt x="102322" y="0"/>
                </a:moveTo>
                <a:lnTo>
                  <a:pt x="107929" y="6308"/>
                </a:lnTo>
                <a:lnTo>
                  <a:pt x="110732" y="14017"/>
                </a:lnTo>
                <a:lnTo>
                  <a:pt x="112835" y="22427"/>
                </a:lnTo>
                <a:lnTo>
                  <a:pt x="113536" y="30136"/>
                </a:lnTo>
                <a:lnTo>
                  <a:pt x="112835" y="38546"/>
                </a:lnTo>
                <a:lnTo>
                  <a:pt x="110732" y="46956"/>
                </a:lnTo>
                <a:lnTo>
                  <a:pt x="107929" y="53965"/>
                </a:lnTo>
                <a:lnTo>
                  <a:pt x="102322" y="60973"/>
                </a:lnTo>
                <a:lnTo>
                  <a:pt x="102322" y="60973"/>
                </a:lnTo>
                <a:lnTo>
                  <a:pt x="107929" y="59571"/>
                </a:lnTo>
                <a:lnTo>
                  <a:pt x="117741" y="54666"/>
                </a:lnTo>
                <a:lnTo>
                  <a:pt x="121946" y="50461"/>
                </a:lnTo>
                <a:lnTo>
                  <a:pt x="125450" y="46256"/>
                </a:lnTo>
                <a:lnTo>
                  <a:pt x="128954" y="36444"/>
                </a:lnTo>
                <a:lnTo>
                  <a:pt x="129655" y="30136"/>
                </a:lnTo>
                <a:lnTo>
                  <a:pt x="128954" y="24530"/>
                </a:lnTo>
                <a:lnTo>
                  <a:pt x="125450" y="14718"/>
                </a:lnTo>
                <a:lnTo>
                  <a:pt x="121946" y="9812"/>
                </a:lnTo>
                <a:lnTo>
                  <a:pt x="117741" y="6308"/>
                </a:lnTo>
                <a:lnTo>
                  <a:pt x="107929" y="1402"/>
                </a:lnTo>
                <a:lnTo>
                  <a:pt x="102322" y="0"/>
                </a:lnTo>
                <a:close/>
                <a:moveTo>
                  <a:pt x="59571" y="0"/>
                </a:moveTo>
                <a:lnTo>
                  <a:pt x="48358" y="4906"/>
                </a:lnTo>
                <a:lnTo>
                  <a:pt x="43452" y="9111"/>
                </a:lnTo>
                <a:lnTo>
                  <a:pt x="39948" y="13316"/>
                </a:lnTo>
                <a:lnTo>
                  <a:pt x="35042" y="24530"/>
                </a:lnTo>
                <a:lnTo>
                  <a:pt x="35042" y="30136"/>
                </a:lnTo>
                <a:lnTo>
                  <a:pt x="35042" y="36444"/>
                </a:lnTo>
                <a:lnTo>
                  <a:pt x="39948" y="47657"/>
                </a:lnTo>
                <a:lnTo>
                  <a:pt x="43452" y="51862"/>
                </a:lnTo>
                <a:lnTo>
                  <a:pt x="48358" y="56067"/>
                </a:lnTo>
                <a:lnTo>
                  <a:pt x="59571" y="60973"/>
                </a:lnTo>
                <a:lnTo>
                  <a:pt x="71485" y="60973"/>
                </a:lnTo>
                <a:lnTo>
                  <a:pt x="82699" y="56067"/>
                </a:lnTo>
                <a:lnTo>
                  <a:pt x="86904" y="51862"/>
                </a:lnTo>
                <a:lnTo>
                  <a:pt x="91109" y="47657"/>
                </a:lnTo>
                <a:lnTo>
                  <a:pt x="96015" y="36444"/>
                </a:lnTo>
                <a:lnTo>
                  <a:pt x="96015" y="30136"/>
                </a:lnTo>
                <a:lnTo>
                  <a:pt x="96015" y="24530"/>
                </a:lnTo>
                <a:lnTo>
                  <a:pt x="91109" y="13316"/>
                </a:lnTo>
                <a:lnTo>
                  <a:pt x="86904" y="9111"/>
                </a:lnTo>
                <a:lnTo>
                  <a:pt x="82699" y="4906"/>
                </a:lnTo>
                <a:lnTo>
                  <a:pt x="71485" y="0"/>
                </a:lnTo>
                <a:close/>
                <a:moveTo>
                  <a:pt x="164697" y="22427"/>
                </a:moveTo>
                <a:lnTo>
                  <a:pt x="164697" y="39948"/>
                </a:lnTo>
                <a:lnTo>
                  <a:pt x="147176" y="39948"/>
                </a:lnTo>
                <a:lnTo>
                  <a:pt x="147176" y="52563"/>
                </a:lnTo>
                <a:lnTo>
                  <a:pt x="164697" y="52563"/>
                </a:lnTo>
                <a:lnTo>
                  <a:pt x="164697" y="70084"/>
                </a:lnTo>
                <a:lnTo>
                  <a:pt x="177312" y="70084"/>
                </a:lnTo>
                <a:lnTo>
                  <a:pt x="177312" y="52563"/>
                </a:lnTo>
                <a:lnTo>
                  <a:pt x="194833" y="52563"/>
                </a:lnTo>
                <a:lnTo>
                  <a:pt x="194833" y="39948"/>
                </a:lnTo>
                <a:lnTo>
                  <a:pt x="177312" y="39948"/>
                </a:lnTo>
                <a:lnTo>
                  <a:pt x="177312" y="22427"/>
                </a:lnTo>
                <a:close/>
                <a:moveTo>
                  <a:pt x="65178" y="88306"/>
                </a:moveTo>
                <a:lnTo>
                  <a:pt x="77092" y="89007"/>
                </a:lnTo>
                <a:lnTo>
                  <a:pt x="89006" y="91109"/>
                </a:lnTo>
                <a:lnTo>
                  <a:pt x="100921" y="94613"/>
                </a:lnTo>
                <a:lnTo>
                  <a:pt x="112134" y="99519"/>
                </a:lnTo>
                <a:lnTo>
                  <a:pt x="114937" y="100921"/>
                </a:lnTo>
                <a:lnTo>
                  <a:pt x="116339" y="103724"/>
                </a:lnTo>
                <a:lnTo>
                  <a:pt x="117741" y="105827"/>
                </a:lnTo>
                <a:lnTo>
                  <a:pt x="117741" y="108630"/>
                </a:lnTo>
                <a:lnTo>
                  <a:pt x="117741" y="114937"/>
                </a:lnTo>
                <a:lnTo>
                  <a:pt x="12615" y="114937"/>
                </a:lnTo>
                <a:lnTo>
                  <a:pt x="12615" y="108630"/>
                </a:lnTo>
                <a:lnTo>
                  <a:pt x="13316" y="105827"/>
                </a:lnTo>
                <a:lnTo>
                  <a:pt x="14718" y="103724"/>
                </a:lnTo>
                <a:lnTo>
                  <a:pt x="16119" y="100921"/>
                </a:lnTo>
                <a:lnTo>
                  <a:pt x="18923" y="99519"/>
                </a:lnTo>
                <a:lnTo>
                  <a:pt x="30136" y="94613"/>
                </a:lnTo>
                <a:lnTo>
                  <a:pt x="41350" y="91109"/>
                </a:lnTo>
                <a:lnTo>
                  <a:pt x="53264" y="89007"/>
                </a:lnTo>
                <a:lnTo>
                  <a:pt x="65178" y="88306"/>
                </a:lnTo>
                <a:close/>
                <a:moveTo>
                  <a:pt x="65178" y="74990"/>
                </a:moveTo>
                <a:lnTo>
                  <a:pt x="51862" y="75691"/>
                </a:lnTo>
                <a:lnTo>
                  <a:pt x="38546" y="78494"/>
                </a:lnTo>
                <a:lnTo>
                  <a:pt x="25230" y="81998"/>
                </a:lnTo>
                <a:lnTo>
                  <a:pt x="12615" y="88306"/>
                </a:lnTo>
                <a:lnTo>
                  <a:pt x="7009" y="91109"/>
                </a:lnTo>
                <a:lnTo>
                  <a:pt x="3504" y="96716"/>
                </a:lnTo>
                <a:lnTo>
                  <a:pt x="0" y="102322"/>
                </a:lnTo>
                <a:lnTo>
                  <a:pt x="0" y="108630"/>
                </a:lnTo>
                <a:lnTo>
                  <a:pt x="0" y="127553"/>
                </a:lnTo>
                <a:lnTo>
                  <a:pt x="131057" y="127553"/>
                </a:lnTo>
                <a:lnTo>
                  <a:pt x="131057" y="108630"/>
                </a:lnTo>
                <a:lnTo>
                  <a:pt x="130356" y="102322"/>
                </a:lnTo>
                <a:lnTo>
                  <a:pt x="127552" y="96716"/>
                </a:lnTo>
                <a:lnTo>
                  <a:pt x="124048" y="91109"/>
                </a:lnTo>
                <a:lnTo>
                  <a:pt x="118442" y="88306"/>
                </a:lnTo>
                <a:lnTo>
                  <a:pt x="105126" y="81998"/>
                </a:lnTo>
                <a:lnTo>
                  <a:pt x="91810" y="78494"/>
                </a:lnTo>
                <a:lnTo>
                  <a:pt x="78494" y="75691"/>
                </a:lnTo>
                <a:lnTo>
                  <a:pt x="65178" y="74990"/>
                </a:lnTo>
                <a:close/>
                <a:moveTo>
                  <a:pt x="137364" y="82699"/>
                </a:moveTo>
                <a:lnTo>
                  <a:pt x="142270" y="87605"/>
                </a:lnTo>
                <a:lnTo>
                  <a:pt x="145774" y="93912"/>
                </a:lnTo>
                <a:lnTo>
                  <a:pt x="147877" y="100220"/>
                </a:lnTo>
                <a:lnTo>
                  <a:pt x="148577" y="107228"/>
                </a:lnTo>
                <a:lnTo>
                  <a:pt x="148577" y="127553"/>
                </a:lnTo>
                <a:lnTo>
                  <a:pt x="164697" y="127553"/>
                </a:lnTo>
                <a:lnTo>
                  <a:pt x="164697" y="107228"/>
                </a:lnTo>
                <a:lnTo>
                  <a:pt x="163996" y="102322"/>
                </a:lnTo>
                <a:lnTo>
                  <a:pt x="159791" y="94613"/>
                </a:lnTo>
                <a:lnTo>
                  <a:pt x="156287" y="91810"/>
                </a:lnTo>
                <a:lnTo>
                  <a:pt x="147176" y="86203"/>
                </a:lnTo>
                <a:lnTo>
                  <a:pt x="137364" y="8269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68"/>
          <p:cNvSpPr/>
          <p:nvPr/>
        </p:nvSpPr>
        <p:spPr>
          <a:xfrm>
            <a:off x="7782763" y="1869913"/>
            <a:ext cx="357121" cy="357121"/>
          </a:xfrm>
          <a:custGeom>
            <a:rect b="b" l="l" r="r" t="t"/>
            <a:pathLst>
              <a:path extrusionOk="0" h="108630" w="108630">
                <a:moveTo>
                  <a:pt x="7709" y="0"/>
                </a:moveTo>
                <a:lnTo>
                  <a:pt x="7709" y="12615"/>
                </a:lnTo>
                <a:lnTo>
                  <a:pt x="86203" y="12615"/>
                </a:lnTo>
                <a:lnTo>
                  <a:pt x="0" y="99519"/>
                </a:lnTo>
                <a:lnTo>
                  <a:pt x="9111" y="108630"/>
                </a:lnTo>
                <a:lnTo>
                  <a:pt x="95314" y="22427"/>
                </a:lnTo>
                <a:lnTo>
                  <a:pt x="95314" y="100220"/>
                </a:lnTo>
                <a:lnTo>
                  <a:pt x="108630" y="100220"/>
                </a:lnTo>
                <a:lnTo>
                  <a:pt x="10863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68"/>
          <p:cNvSpPr txBox="1"/>
          <p:nvPr>
            <p:ph type="title"/>
          </p:nvPr>
        </p:nvSpPr>
        <p:spPr>
          <a:xfrm>
            <a:off x="430425" y="589975"/>
            <a:ext cx="67677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68"/>
          <p:cNvSpPr txBox="1"/>
          <p:nvPr>
            <p:ph idx="7" type="body"/>
          </p:nvPr>
        </p:nvSpPr>
        <p:spPr>
          <a:xfrm>
            <a:off x="771975" y="2706950"/>
            <a:ext cx="1992900" cy="13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Investment </a:t>
            </a:r>
            <a:r>
              <a:rPr lang="en"/>
              <a:t>in exchange for 15% of our company and a seat on our board</a:t>
            </a:r>
            <a:endParaRPr/>
          </a:p>
        </p:txBody>
      </p:sp>
      <p:sp>
        <p:nvSpPr>
          <p:cNvPr id="604" name="Google Shape;604;p68"/>
          <p:cNvSpPr/>
          <p:nvPr/>
        </p:nvSpPr>
        <p:spPr>
          <a:xfrm>
            <a:off x="430425" y="1753875"/>
            <a:ext cx="2676000" cy="589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$1,300</a:t>
            </a:r>
            <a:r>
              <a:rPr lang="en" sz="3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,000</a:t>
            </a:r>
            <a:endParaRPr sz="30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605" name="Google Shape;605;p68"/>
          <p:cNvCxnSpPr/>
          <p:nvPr/>
        </p:nvCxnSpPr>
        <p:spPr>
          <a:xfrm>
            <a:off x="5182025" y="2827800"/>
            <a:ext cx="0" cy="1232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68"/>
          <p:cNvCxnSpPr/>
          <p:nvPr/>
        </p:nvCxnSpPr>
        <p:spPr>
          <a:xfrm>
            <a:off x="7021675" y="2827800"/>
            <a:ext cx="0" cy="1232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7" name="Google Shape;607;p68"/>
          <p:cNvSpPr txBox="1"/>
          <p:nvPr/>
        </p:nvSpPr>
        <p:spPr>
          <a:xfrm>
            <a:off x="3908725" y="4225725"/>
            <a:ext cx="5041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Google Shape;61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7288" y="767038"/>
            <a:ext cx="3609425" cy="3609425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6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4"/>
          <p:cNvSpPr txBox="1"/>
          <p:nvPr>
            <p:ph type="title"/>
          </p:nvPr>
        </p:nvSpPr>
        <p:spPr>
          <a:xfrm>
            <a:off x="4208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392" name="Google Shape;392;p54"/>
          <p:cNvSpPr txBox="1"/>
          <p:nvPr>
            <p:ph idx="1" type="body"/>
          </p:nvPr>
        </p:nvSpPr>
        <p:spPr>
          <a:xfrm>
            <a:off x="420875" y="1530325"/>
            <a:ext cx="4595100" cy="40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Almost </a:t>
            </a:r>
            <a:r>
              <a:rPr b="1" lang="en" sz="2400"/>
              <a:t>40 percent</a:t>
            </a:r>
            <a:r>
              <a:rPr lang="en" sz="2400"/>
              <a:t> of the US food supply goes to landfills.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70 percent</a:t>
            </a:r>
            <a:r>
              <a:rPr lang="en" sz="2400"/>
              <a:t> of our food supply is “ultra-processed”.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393" name="Google Shape;393;p54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4" name="Google Shape;39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2900" y="191650"/>
            <a:ext cx="3619500" cy="2267100"/>
          </a:xfrm>
          <a:prstGeom prst="flowChartAlternateProcess">
            <a:avLst/>
          </a:prstGeom>
          <a:noFill/>
          <a:ln>
            <a:noFill/>
          </a:ln>
        </p:spPr>
      </p:pic>
      <p:pic>
        <p:nvPicPr>
          <p:cNvPr id="395" name="Google Shape;39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2901" y="2635250"/>
            <a:ext cx="3619500" cy="2316600"/>
          </a:xfrm>
          <a:prstGeom prst="flowChartAlternateProcess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55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7457" l="10361" r="10361" t="33372"/>
          <a:stretch/>
        </p:blipFill>
        <p:spPr>
          <a:xfrm>
            <a:off x="1022850" y="1569275"/>
            <a:ext cx="1466400" cy="1570200"/>
          </a:xfrm>
          <a:prstGeom prst="roundRect">
            <a:avLst>
              <a:gd fmla="val 6794" name="adj"/>
            </a:avLst>
          </a:prstGeom>
          <a:noFill/>
        </p:spPr>
      </p:pic>
      <p:sp>
        <p:nvSpPr>
          <p:cNvPr id="401" name="Google Shape;401;p55"/>
          <p:cNvSpPr txBox="1"/>
          <p:nvPr>
            <p:ph type="title"/>
          </p:nvPr>
        </p:nvSpPr>
        <p:spPr>
          <a:xfrm>
            <a:off x="32400" y="520600"/>
            <a:ext cx="9079200" cy="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sp>
        <p:nvSpPr>
          <p:cNvPr id="402" name="Google Shape;402;p55"/>
          <p:cNvSpPr txBox="1"/>
          <p:nvPr>
            <p:ph idx="1" type="subTitle"/>
          </p:nvPr>
        </p:nvSpPr>
        <p:spPr>
          <a:xfrm>
            <a:off x="595650" y="3165150"/>
            <a:ext cx="23208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Milana Serkin - CEO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Inter Light"/>
                <a:ea typeface="Inter Light"/>
                <a:cs typeface="Inter Light"/>
                <a:sym typeface="Inter Light"/>
              </a:rPr>
              <a:t>Leadership &amp; Computer Science</a:t>
            </a:r>
            <a:endParaRPr sz="8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latin typeface="Inter Thin"/>
                <a:ea typeface="Inter Thin"/>
                <a:cs typeface="Inter Thin"/>
                <a:sym typeface="Inter Thin"/>
              </a:rPr>
              <a:t>B.S Computer Science &amp; </a:t>
            </a:r>
            <a:endParaRPr i="1" sz="800">
              <a:latin typeface="Inter Thin"/>
              <a:ea typeface="Inter Thin"/>
              <a:cs typeface="Inter Thin"/>
              <a:sym typeface="Inter Thi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latin typeface="Inter Thin"/>
                <a:ea typeface="Inter Thin"/>
                <a:cs typeface="Inter Thin"/>
                <a:sym typeface="Inter Thin"/>
              </a:rPr>
              <a:t>M.S. Bioinformatics</a:t>
            </a:r>
            <a:endParaRPr i="1" sz="800">
              <a:latin typeface="Inter Thin"/>
              <a:ea typeface="Inter Thin"/>
              <a:cs typeface="Inter Thin"/>
              <a:sym typeface="Inter Thin"/>
            </a:endParaRPr>
          </a:p>
        </p:txBody>
      </p:sp>
      <p:sp>
        <p:nvSpPr>
          <p:cNvPr id="403" name="Google Shape;403;p55"/>
          <p:cNvSpPr txBox="1"/>
          <p:nvPr>
            <p:ph idx="6" type="subTitle"/>
          </p:nvPr>
        </p:nvSpPr>
        <p:spPr>
          <a:xfrm>
            <a:off x="3476700" y="3165150"/>
            <a:ext cx="21906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Beth Vaught - CTO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Inter Light"/>
                <a:ea typeface="Inter Light"/>
                <a:cs typeface="Inter Light"/>
                <a:sym typeface="Inter Light"/>
              </a:rPr>
              <a:t>Data Science &amp; Agricultural Economics</a:t>
            </a:r>
            <a:endParaRPr sz="8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latin typeface="Inter Thin"/>
                <a:ea typeface="Inter Thin"/>
                <a:cs typeface="Inter Thin"/>
                <a:sym typeface="Inter Thin"/>
              </a:rPr>
              <a:t>B.S. Crop and Soil Science &amp; </a:t>
            </a:r>
            <a:endParaRPr i="1" sz="800">
              <a:latin typeface="Inter Thin"/>
              <a:ea typeface="Inter Thin"/>
              <a:cs typeface="Inter Thin"/>
              <a:sym typeface="Inter Thi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latin typeface="Inter Thin"/>
                <a:ea typeface="Inter Thin"/>
                <a:cs typeface="Inter Thin"/>
                <a:sym typeface="Inter Thin"/>
              </a:rPr>
              <a:t>M.S. Bioinformatics</a:t>
            </a:r>
            <a:endParaRPr i="1" sz="800">
              <a:latin typeface="Inter Thin"/>
              <a:ea typeface="Inter Thin"/>
              <a:cs typeface="Inter Thin"/>
              <a:sym typeface="Inter Thin"/>
            </a:endParaRPr>
          </a:p>
        </p:txBody>
      </p:sp>
      <p:sp>
        <p:nvSpPr>
          <p:cNvPr id="404" name="Google Shape;404;p55"/>
          <p:cNvSpPr txBox="1"/>
          <p:nvPr>
            <p:ph idx="7" type="subTitle"/>
          </p:nvPr>
        </p:nvSpPr>
        <p:spPr>
          <a:xfrm>
            <a:off x="6405255" y="3139463"/>
            <a:ext cx="20262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Ansh Tina - CFO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Inter Light"/>
                <a:ea typeface="Inter Light"/>
                <a:cs typeface="Inter Light"/>
                <a:sym typeface="Inter Light"/>
              </a:rPr>
              <a:t>Computer Science &amp; Logistics</a:t>
            </a:r>
            <a:endParaRPr sz="8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latin typeface="Inter Thin"/>
                <a:ea typeface="Inter Thin"/>
                <a:cs typeface="Inter Thin"/>
                <a:sym typeface="Inter Thin"/>
              </a:rPr>
              <a:t>B.S. Biology &amp;</a:t>
            </a:r>
            <a:endParaRPr i="1" sz="800">
              <a:latin typeface="Inter Thin"/>
              <a:ea typeface="Inter Thin"/>
              <a:cs typeface="Inter Thin"/>
              <a:sym typeface="Inter Thi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latin typeface="Inter Thin"/>
                <a:ea typeface="Inter Thin"/>
                <a:cs typeface="Inter Thin"/>
                <a:sym typeface="Inter Thin"/>
              </a:rPr>
              <a:t>M.S. Bioinformatics</a:t>
            </a:r>
            <a:endParaRPr i="1" sz="800">
              <a:latin typeface="Inter Thin"/>
              <a:ea typeface="Inter Thin"/>
              <a:cs typeface="Inter Thin"/>
              <a:sym typeface="Inter Thin"/>
            </a:endParaRPr>
          </a:p>
        </p:txBody>
      </p:sp>
      <p:pic>
        <p:nvPicPr>
          <p:cNvPr id="405" name="Google Shape;405;p55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3305" r="3305" t="0"/>
          <a:stretch/>
        </p:blipFill>
        <p:spPr>
          <a:xfrm>
            <a:off x="3838788" y="1569275"/>
            <a:ext cx="1466400" cy="1570200"/>
          </a:xfrm>
          <a:prstGeom prst="roundRect">
            <a:avLst>
              <a:gd fmla="val 16667" name="adj"/>
            </a:avLst>
          </a:prstGeom>
        </p:spPr>
      </p:pic>
      <p:pic>
        <p:nvPicPr>
          <p:cNvPr id="406" name="Google Shape;406;p55"/>
          <p:cNvPicPr preferRelativeResize="0"/>
          <p:nvPr>
            <p:ph idx="2" type="pic"/>
          </p:nvPr>
        </p:nvPicPr>
        <p:blipFill rotWithShape="1">
          <a:blip r:embed="rId5">
            <a:alphaModFix/>
          </a:blip>
          <a:srcRect b="48872" l="0" r="0" t="1666"/>
          <a:stretch/>
        </p:blipFill>
        <p:spPr>
          <a:xfrm>
            <a:off x="6685150" y="1569263"/>
            <a:ext cx="1466400" cy="1570200"/>
          </a:xfrm>
          <a:prstGeom prst="roundRect">
            <a:avLst>
              <a:gd fmla="val 16667" name="adj"/>
            </a:avLst>
          </a:prstGeom>
        </p:spPr>
      </p:pic>
      <p:sp>
        <p:nvSpPr>
          <p:cNvPr id="407" name="Google Shape;407;p55"/>
          <p:cNvSpPr/>
          <p:nvPr/>
        </p:nvSpPr>
        <p:spPr>
          <a:xfrm>
            <a:off x="1023550" y="4009825"/>
            <a:ext cx="1466400" cy="2724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mserkin@charlotte.edu</a:t>
            </a:r>
            <a:endParaRPr sz="8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8" name="Google Shape;408;p55"/>
          <p:cNvSpPr/>
          <p:nvPr/>
        </p:nvSpPr>
        <p:spPr>
          <a:xfrm>
            <a:off x="3838800" y="4009825"/>
            <a:ext cx="1466400" cy="2724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evaught@charlotte.edu</a:t>
            </a:r>
            <a:endParaRPr sz="8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9" name="Google Shape;409;p55"/>
          <p:cNvSpPr/>
          <p:nvPr/>
        </p:nvSpPr>
        <p:spPr>
          <a:xfrm>
            <a:off x="6685138" y="4009825"/>
            <a:ext cx="1466400" cy="2724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atina@charlotte.edu</a:t>
            </a:r>
            <a:endParaRPr sz="8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0" name="Google Shape;410;p5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6"/>
          <p:cNvSpPr txBox="1"/>
          <p:nvPr>
            <p:ph idx="1" type="body"/>
          </p:nvPr>
        </p:nvSpPr>
        <p:spPr>
          <a:xfrm>
            <a:off x="603550" y="1504325"/>
            <a:ext cx="4116300" cy="28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G</a:t>
            </a:r>
            <a:r>
              <a:rPr lang="en" sz="1700"/>
              <a:t>rocery store products are connected to nutritional categories through a d</a:t>
            </a:r>
            <a:r>
              <a:rPr lang="en" sz="1700"/>
              <a:t>atabase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Scan products and receive recommendations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Build a virtual kitchen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Utilize recipes and expiration trackers</a:t>
            </a:r>
            <a:endParaRPr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16" name="Google Shape;416;p56"/>
          <p:cNvSpPr txBox="1"/>
          <p:nvPr>
            <p:ph type="title"/>
          </p:nvPr>
        </p:nvSpPr>
        <p:spPr>
          <a:xfrm>
            <a:off x="603550" y="596800"/>
            <a:ext cx="4263600" cy="8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417" name="Google Shape;417;p5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8" name="Google Shape;41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150" y="556950"/>
            <a:ext cx="4029600" cy="4029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7"/>
          <p:cNvSpPr txBox="1"/>
          <p:nvPr>
            <p:ph type="title"/>
          </p:nvPr>
        </p:nvSpPr>
        <p:spPr>
          <a:xfrm>
            <a:off x="452575" y="606325"/>
            <a:ext cx="29907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Graphical User Interface</a:t>
            </a:r>
            <a:endParaRPr/>
          </a:p>
        </p:txBody>
      </p:sp>
      <p:pic>
        <p:nvPicPr>
          <p:cNvPr id="424" name="Google Shape;424;p57"/>
          <p:cNvPicPr preferRelativeResize="0"/>
          <p:nvPr/>
        </p:nvPicPr>
        <p:blipFill rotWithShape="1">
          <a:blip r:embed="rId3">
            <a:alphaModFix/>
          </a:blip>
          <a:srcRect b="59004" l="1941" r="0" t="2324"/>
          <a:stretch/>
        </p:blipFill>
        <p:spPr>
          <a:xfrm>
            <a:off x="537575" y="2917800"/>
            <a:ext cx="2642700" cy="1626000"/>
          </a:xfrm>
          <a:prstGeom prst="flowChartAlternateProcess">
            <a:avLst/>
          </a:prstGeom>
          <a:noFill/>
          <a:ln>
            <a:noFill/>
          </a:ln>
        </p:spPr>
      </p:pic>
      <p:sp>
        <p:nvSpPr>
          <p:cNvPr id="425" name="Google Shape;425;p5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6" name="Google Shape;426;p57"/>
          <p:cNvPicPr preferRelativeResize="0"/>
          <p:nvPr/>
        </p:nvPicPr>
        <p:blipFill rotWithShape="1">
          <a:blip r:embed="rId4">
            <a:alphaModFix/>
          </a:blip>
          <a:srcRect b="2701" l="0" r="0" t="24475"/>
          <a:stretch/>
        </p:blipFill>
        <p:spPr>
          <a:xfrm>
            <a:off x="3453638" y="785550"/>
            <a:ext cx="2534100" cy="382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427" name="Google Shape;427;p57"/>
          <p:cNvPicPr preferRelativeResize="0"/>
          <p:nvPr/>
        </p:nvPicPr>
        <p:blipFill rotWithShape="1">
          <a:blip r:embed="rId5">
            <a:alphaModFix/>
          </a:blip>
          <a:srcRect b="6630" l="0" r="0" t="17068"/>
          <a:stretch/>
        </p:blipFill>
        <p:spPr>
          <a:xfrm>
            <a:off x="6261225" y="723604"/>
            <a:ext cx="2534100" cy="394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3" name="Google Shape;433;p58"/>
          <p:cNvPicPr preferRelativeResize="0"/>
          <p:nvPr/>
        </p:nvPicPr>
        <p:blipFill rotWithShape="1">
          <a:blip r:embed="rId3">
            <a:alphaModFix/>
          </a:blip>
          <a:srcRect b="17543" l="25612" r="27921" t="13223"/>
          <a:stretch/>
        </p:blipFill>
        <p:spPr>
          <a:xfrm>
            <a:off x="3469992" y="399736"/>
            <a:ext cx="5349485" cy="4309816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58"/>
          <p:cNvSpPr txBox="1"/>
          <p:nvPr/>
        </p:nvSpPr>
        <p:spPr>
          <a:xfrm>
            <a:off x="5329175" y="165175"/>
            <a:ext cx="16311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Diet Tracking</a:t>
            </a:r>
            <a:endParaRPr b="1"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5" name="Google Shape;435;p58"/>
          <p:cNvSpPr txBox="1"/>
          <p:nvPr/>
        </p:nvSpPr>
        <p:spPr>
          <a:xfrm>
            <a:off x="3295300" y="1080776"/>
            <a:ext cx="14601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Food Waste</a:t>
            </a:r>
            <a:endParaRPr b="1"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6" name="Google Shape;436;p58"/>
          <p:cNvSpPr txBox="1"/>
          <p:nvPr/>
        </p:nvSpPr>
        <p:spPr>
          <a:xfrm>
            <a:off x="7143536" y="1004611"/>
            <a:ext cx="18774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Pantry Tracking</a:t>
            </a:r>
            <a:endParaRPr b="1"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7" name="Google Shape;437;p58"/>
          <p:cNvSpPr txBox="1"/>
          <p:nvPr/>
        </p:nvSpPr>
        <p:spPr>
          <a:xfrm>
            <a:off x="3823250" y="4591375"/>
            <a:ext cx="11880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Recipes</a:t>
            </a:r>
            <a:endParaRPr b="1"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8" name="Google Shape;438;p58"/>
          <p:cNvSpPr txBox="1"/>
          <p:nvPr/>
        </p:nvSpPr>
        <p:spPr>
          <a:xfrm>
            <a:off x="6375345" y="4549572"/>
            <a:ext cx="21204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Grocery Scanning</a:t>
            </a:r>
            <a:endParaRPr b="1"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9" name="Google Shape;439;p58"/>
          <p:cNvSpPr txBox="1"/>
          <p:nvPr>
            <p:ph type="title"/>
          </p:nvPr>
        </p:nvSpPr>
        <p:spPr>
          <a:xfrm>
            <a:off x="272725" y="596800"/>
            <a:ext cx="3605700" cy="32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Competitive Market Overview</a:t>
            </a:r>
            <a:endParaRPr/>
          </a:p>
        </p:txBody>
      </p:sp>
      <p:sp>
        <p:nvSpPr>
          <p:cNvPr id="440" name="Google Shape;440;p58"/>
          <p:cNvSpPr txBox="1"/>
          <p:nvPr/>
        </p:nvSpPr>
        <p:spPr>
          <a:xfrm>
            <a:off x="348925" y="3869500"/>
            <a:ext cx="21156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Petal Chart Analysis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5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430" l="-464" r="-464" t="4802"/>
          <a:stretch/>
        </p:blipFill>
        <p:spPr>
          <a:xfrm>
            <a:off x="5033567" y="140700"/>
            <a:ext cx="3537300" cy="4862100"/>
          </a:xfrm>
          <a:prstGeom prst="flowChartAlternateProcess">
            <a:avLst/>
          </a:prstGeom>
        </p:spPr>
      </p:pic>
      <p:sp>
        <p:nvSpPr>
          <p:cNvPr id="446" name="Google Shape;446;p59"/>
          <p:cNvSpPr txBox="1"/>
          <p:nvPr>
            <p:ph idx="1" type="body"/>
          </p:nvPr>
        </p:nvSpPr>
        <p:spPr>
          <a:xfrm>
            <a:off x="452575" y="1466150"/>
            <a:ext cx="36903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Strengths</a:t>
            </a: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Efficient nutritional </a:t>
            </a:r>
            <a:r>
              <a:rPr lang="en" sz="1500"/>
              <a:t>analysis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No advertisements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Non-biased funding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Weaknesses</a:t>
            </a: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Only contains popular products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No pantry feature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Shared Market</a:t>
            </a:r>
            <a:r>
              <a:rPr lang="en" sz="1500"/>
              <a:t>: Grocery Scanning</a:t>
            </a:r>
            <a:endParaRPr sz="1500"/>
          </a:p>
        </p:txBody>
      </p:sp>
      <p:sp>
        <p:nvSpPr>
          <p:cNvPr id="447" name="Google Shape;447;p59"/>
          <p:cNvSpPr txBox="1"/>
          <p:nvPr>
            <p:ph type="title"/>
          </p:nvPr>
        </p:nvSpPr>
        <p:spPr>
          <a:xfrm>
            <a:off x="381800" y="32945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Spotlight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0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Empower clients to do three things: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Make healthier choices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Reduce food waste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Simplify your grocery shopping</a:t>
            </a:r>
            <a:endParaRPr sz="1600"/>
          </a:p>
        </p:txBody>
      </p:sp>
      <p:sp>
        <p:nvSpPr>
          <p:cNvPr id="453" name="Google Shape;453;p60"/>
          <p:cNvSpPr txBox="1"/>
          <p:nvPr>
            <p:ph idx="1" type="body"/>
          </p:nvPr>
        </p:nvSpPr>
        <p:spPr>
          <a:xfrm>
            <a:off x="4938725" y="3648568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Educated shopping experience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Our </a:t>
            </a:r>
            <a:r>
              <a:rPr i="1" lang="en" sz="1600"/>
              <a:t>complete</a:t>
            </a:r>
            <a:r>
              <a:rPr lang="en" sz="1600"/>
              <a:t> database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Cataloging your kitchen pantry</a:t>
            </a:r>
            <a:endParaRPr sz="1600"/>
          </a:p>
        </p:txBody>
      </p:sp>
      <p:sp>
        <p:nvSpPr>
          <p:cNvPr id="454" name="Google Shape;454;p60"/>
          <p:cNvSpPr txBox="1"/>
          <p:nvPr>
            <p:ph type="title"/>
          </p:nvPr>
        </p:nvSpPr>
        <p:spPr>
          <a:xfrm>
            <a:off x="366750" y="602425"/>
            <a:ext cx="36207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How our app is different</a:t>
            </a:r>
            <a:endParaRPr sz="4200"/>
          </a:p>
        </p:txBody>
      </p:sp>
      <p:sp>
        <p:nvSpPr>
          <p:cNvPr id="455" name="Google Shape;455;p60"/>
          <p:cNvSpPr txBox="1"/>
          <p:nvPr>
            <p:ph idx="5" type="subTitle"/>
          </p:nvPr>
        </p:nvSpPr>
        <p:spPr>
          <a:xfrm>
            <a:off x="4938763" y="3167382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Competitive Advantage</a:t>
            </a:r>
            <a:endParaRPr/>
          </a:p>
        </p:txBody>
      </p:sp>
      <p:sp>
        <p:nvSpPr>
          <p:cNvPr id="456" name="Google Shape;456;p60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Value Proposition</a:t>
            </a:r>
            <a:endParaRPr/>
          </a:p>
        </p:txBody>
      </p:sp>
      <p:pic>
        <p:nvPicPr>
          <p:cNvPr id="457" name="Google Shape;457;p60"/>
          <p:cNvPicPr preferRelativeResize="0"/>
          <p:nvPr/>
        </p:nvPicPr>
        <p:blipFill rotWithShape="1">
          <a:blip r:embed="rId3">
            <a:alphaModFix/>
          </a:blip>
          <a:srcRect b="16159" l="0" r="0" t="12777"/>
          <a:stretch/>
        </p:blipFill>
        <p:spPr>
          <a:xfrm>
            <a:off x="512013" y="2101955"/>
            <a:ext cx="3188625" cy="2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/>
          <p:nvPr>
            <p:ph type="title"/>
          </p:nvPr>
        </p:nvSpPr>
        <p:spPr>
          <a:xfrm>
            <a:off x="450850" y="596800"/>
            <a:ext cx="3759300" cy="12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</a:t>
            </a:r>
            <a:endParaRPr/>
          </a:p>
        </p:txBody>
      </p:sp>
      <p:sp>
        <p:nvSpPr>
          <p:cNvPr id="463" name="Google Shape;463;p61"/>
          <p:cNvSpPr txBox="1"/>
          <p:nvPr>
            <p:ph idx="7" type="body"/>
          </p:nvPr>
        </p:nvSpPr>
        <p:spPr>
          <a:xfrm>
            <a:off x="450850" y="1875400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Through virtual polling and data analysis, the solution can be tailored to our target customers.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6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5" name="Google Shape;465;p61" title="Do Consumer Know Our Competitors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4450" y="455675"/>
            <a:ext cx="4629049" cy="19918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6" name="Google Shape;466;p61"/>
          <p:cNvCxnSpPr/>
          <p:nvPr/>
        </p:nvCxnSpPr>
        <p:spPr>
          <a:xfrm>
            <a:off x="4452250" y="1910450"/>
            <a:ext cx="3880800" cy="10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67" name="Google Shape;467;p61" title="Have You Thrown Out Expired Food This Month? 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1250" y="2599969"/>
            <a:ext cx="5340350" cy="2233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583535"/>
      </a:dk1>
      <a:lt1>
        <a:srgbClr val="F6F5EC"/>
      </a:lt1>
      <a:dk2>
        <a:srgbClr val="1D1D1D"/>
      </a:dk2>
      <a:lt2>
        <a:srgbClr val="C9B7B4"/>
      </a:lt2>
      <a:accent1>
        <a:srgbClr val="FFFFFF"/>
      </a:accent1>
      <a:accent2>
        <a:srgbClr val="660000"/>
      </a:accent2>
      <a:accent3>
        <a:srgbClr val="1D1D1D"/>
      </a:accent3>
      <a:accent4>
        <a:srgbClr val="F6F5EC"/>
      </a:accent4>
      <a:accent5>
        <a:srgbClr val="660000"/>
      </a:accent5>
      <a:accent6>
        <a:srgbClr val="595959"/>
      </a:accent6>
      <a:hlink>
        <a:srgbClr val="C5B0A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